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721" autoAdjust="0"/>
    <p:restoredTop sz="59948" autoAdjust="0"/>
  </p:normalViewPr>
  <p:slideViewPr>
    <p:cSldViewPr snapToGrid="0">
      <p:cViewPr varScale="1">
        <p:scale>
          <a:sx n="41" d="100"/>
          <a:sy n="41" d="100"/>
        </p:scale>
        <p:origin x="1028" y="60"/>
      </p:cViewPr>
      <p:guideLst/>
    </p:cSldViewPr>
  </p:slideViewPr>
  <p:notesTextViewPr>
    <p:cViewPr>
      <p:scale>
        <a:sx n="1" d="1"/>
        <a:sy n="1" d="1"/>
      </p:scale>
      <p:origin x="0" y="-60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2914D-DEBA-41E4-AA3A-F79215E17B95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FE710B-BB34-4293-885E-DF3A258DED2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4281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b="1" smtClean="0">
                <a:solidFill>
                  <a:schemeClr val="accent1"/>
                </a:solidFill>
              </a:rPr>
              <a:t>Fundamental theorem of Riemannian geometry: </a:t>
            </a:r>
            <a:r>
              <a:rPr lang="en-US" sz="1200" b="1" smtClean="0">
                <a:solidFill>
                  <a:srgbClr val="FF0000"/>
                </a:solidFill>
              </a:rPr>
              <a:t>There exists a unique metric torsion-free connection </a:t>
            </a:r>
            <a:r>
              <a:rPr lang="fr-FR" sz="1200" b="1" smtClean="0">
                <a:solidFill>
                  <a:srgbClr val="FF0000"/>
                </a:solidFill>
              </a:rPr>
              <a:t>∇</a:t>
            </a:r>
            <a:r>
              <a:rPr lang="en-US" sz="1200" b="1" smtClean="0">
                <a:solidFill>
                  <a:srgbClr val="FF0000"/>
                </a:solidFill>
              </a:rPr>
              <a:t> induced</a:t>
            </a:r>
          </a:p>
          <a:p>
            <a:pPr algn="ctr"/>
            <a:r>
              <a:rPr lang="en-US" sz="1200" b="1" smtClean="0">
                <a:solidFill>
                  <a:srgbClr val="FF0000"/>
                </a:solidFill>
              </a:rPr>
              <a:t>by the metric tensor g, called the Levi-Civita connection</a:t>
            </a:r>
            <a:r>
              <a:rPr lang="en-US" sz="1200" b="1" baseline="0" smtClean="0">
                <a:solidFill>
                  <a:srgbClr val="FF0000"/>
                </a:solidFill>
              </a:rPr>
              <a:t> given by the Koszul formula</a:t>
            </a:r>
            <a:endParaRPr lang="fr-FR" sz="1200" b="1" smtClean="0">
              <a:solidFill>
                <a:srgbClr val="FF0000"/>
              </a:solidFill>
            </a:endParaRPr>
          </a:p>
          <a:p>
            <a:endParaRPr lang="en-US" smtClean="0"/>
          </a:p>
          <a:p>
            <a:endParaRPr lang="en-US" smtClean="0"/>
          </a:p>
          <a:p>
            <a:r>
              <a:rPr lang="es-ES" smtClean="0"/>
              <a:t>$3$-covariant tensor acting on vector fields</a:t>
            </a:r>
          </a:p>
          <a:p>
            <a:r>
              <a:rPr lang="es-ES" smtClean="0"/>
              <a:t>$$</a:t>
            </a:r>
          </a:p>
          <a:p>
            <a:r>
              <a:rPr lang="es-ES" smtClean="0"/>
              <a:t>(\nabla g)(X,Y,Z) = X g(Y,Z)-g(\nabla_X Y,Z)-g(\nabla_X Z,Y)</a:t>
            </a:r>
          </a:p>
          <a:p>
            <a:r>
              <a:rPr lang="es-ES" smtClean="0"/>
              <a:t>$$</a:t>
            </a:r>
          </a:p>
          <a:p>
            <a:endParaRPr lang="es-ES" smtClean="0"/>
          </a:p>
          <a:p>
            <a:r>
              <a:rPr lang="es-ES" smtClean="0"/>
              <a:t>$$</a:t>
            </a:r>
          </a:p>
          <a:p>
            <a:r>
              <a:rPr lang="es-ES" smtClean="0"/>
              <a:t>\nabla g=0 \Longrightarrow X g(Y,Z) = g(\nabla_X Y,Z)+g(\nabla_X Z,Y)</a:t>
            </a:r>
          </a:p>
          <a:p>
            <a:r>
              <a:rPr lang="es-ES" smtClean="0"/>
              <a:t>$$</a:t>
            </a:r>
          </a:p>
          <a:p>
            <a:endParaRPr lang="es-ES" smtClean="0"/>
          </a:p>
          <a:p>
            <a:r>
              <a:rPr lang="es-ES" smtClean="0"/>
              <a:t>$$</a:t>
            </a:r>
          </a:p>
          <a:p>
            <a:r>
              <a:rPr lang="es-ES" smtClean="0"/>
              <a:t>\nabla_X Y-\nabla_Y X =[X,Y]</a:t>
            </a:r>
          </a:p>
          <a:p>
            <a:r>
              <a:rPr lang="es-ES" smtClean="0"/>
              <a:t>$$</a:t>
            </a:r>
          </a:p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E710B-BB34-4293-885E-DF3A258DED27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3938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3427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8031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6110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5489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8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1573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0537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6478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839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9640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585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54FEB-C911-4A73-8E55-2098D3327928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6696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53" y="126825"/>
            <a:ext cx="11817960" cy="664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28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7397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03" y="95146"/>
            <a:ext cx="11647040" cy="655146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9382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73" y="0"/>
            <a:ext cx="12008464" cy="675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17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98" y="-195669"/>
            <a:ext cx="11265310" cy="1325563"/>
          </a:xfrm>
        </p:spPr>
        <p:txBody>
          <a:bodyPr/>
          <a:lstStyle/>
          <a:p>
            <a:r>
              <a:rPr lang="en-US" b="1" smtClean="0">
                <a:solidFill>
                  <a:schemeClr val="accent1"/>
                </a:solidFill>
              </a:rPr>
              <a:t>Fundamental theorem of Riemannian geometry</a:t>
            </a:r>
            <a:endParaRPr lang="fr-FR" b="1">
              <a:solidFill>
                <a:schemeClr val="accent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98" y="2216629"/>
            <a:ext cx="4445799" cy="3335103"/>
          </a:xfrm>
        </p:spPr>
      </p:pic>
      <p:sp>
        <p:nvSpPr>
          <p:cNvPr id="5" name="TextBox 4"/>
          <p:cNvSpPr txBox="1"/>
          <p:nvPr/>
        </p:nvSpPr>
        <p:spPr>
          <a:xfrm>
            <a:off x="372098" y="952792"/>
            <a:ext cx="108554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mtClean="0">
                <a:solidFill>
                  <a:srgbClr val="FF0000"/>
                </a:solidFill>
              </a:rPr>
              <a:t>There exists a unique metric torsion-free connection </a:t>
            </a:r>
            <a:r>
              <a:rPr lang="fr-FR" sz="3200" b="1">
                <a:solidFill>
                  <a:srgbClr val="FF0000"/>
                </a:solidFill>
              </a:rPr>
              <a:t>∇</a:t>
            </a:r>
            <a:r>
              <a:rPr lang="en-US" sz="3200" b="1" smtClean="0">
                <a:solidFill>
                  <a:srgbClr val="FF0000"/>
                </a:solidFill>
              </a:rPr>
              <a:t> induced</a:t>
            </a:r>
          </a:p>
          <a:p>
            <a:pPr algn="ctr"/>
            <a:r>
              <a:rPr lang="en-US" sz="3200" b="1" smtClean="0">
                <a:solidFill>
                  <a:srgbClr val="FF0000"/>
                </a:solidFill>
              </a:rPr>
              <a:t>by the metric tensor g, called the Levi-Civita connection</a:t>
            </a:r>
            <a:endParaRPr lang="fr-FR" sz="3200" b="1">
              <a:solidFill>
                <a:srgbClr val="FF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5160" y="2800670"/>
            <a:ext cx="6822040" cy="58761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91587" y="2273632"/>
            <a:ext cx="70783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3-covariant </a:t>
            </a:r>
            <a:r>
              <a:rPr lang="en-US" sz="2400"/>
              <a:t>tensor </a:t>
            </a:r>
            <a:r>
              <a:rPr lang="fr-FR" sz="2400" smtClean="0"/>
              <a:t>∇g </a:t>
            </a:r>
            <a:r>
              <a:rPr lang="en-US" sz="2400" smtClean="0"/>
              <a:t>acting </a:t>
            </a:r>
            <a:r>
              <a:rPr lang="en-US" sz="2400"/>
              <a:t>on </a:t>
            </a:r>
            <a:r>
              <a:rPr lang="en-US" sz="2400"/>
              <a:t>vector </a:t>
            </a:r>
            <a:r>
              <a:rPr lang="en-US" sz="2400" smtClean="0"/>
              <a:t>fields X, Y, and Z:</a:t>
            </a:r>
            <a:endParaRPr lang="fr-FR" sz="240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7344" y="3649593"/>
            <a:ext cx="6273723" cy="57162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200161" y="4402025"/>
            <a:ext cx="68379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metric compatibility of </a:t>
            </a:r>
            <a:r>
              <a:rPr lang="fr-FR" sz="2400" smtClean="0"/>
              <a:t>∇:</a:t>
            </a:r>
            <a:endParaRPr lang="en-US" sz="2400" smtClean="0"/>
          </a:p>
          <a:p>
            <a:r>
              <a:rPr lang="en-US" sz="2400"/>
              <a:t>metric tensor g is preserved by parallel transport of </a:t>
            </a:r>
            <a:r>
              <a:rPr lang="fr-FR" sz="2400"/>
              <a:t>∇</a:t>
            </a:r>
          </a:p>
          <a:p>
            <a:r>
              <a:rPr lang="en-US" smtClean="0"/>
              <a:t>  </a:t>
            </a:r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5200161" y="3535775"/>
            <a:ext cx="6552037" cy="7524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5065160" y="5257833"/>
            <a:ext cx="2089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Torsion-free </a:t>
            </a:r>
            <a:r>
              <a:rPr lang="fr-FR" sz="2400" smtClean="0"/>
              <a:t>∇</a:t>
            </a:r>
            <a:r>
              <a:rPr lang="en-US" sz="2400" smtClean="0"/>
              <a:t>:</a:t>
            </a:r>
            <a:endParaRPr lang="fr-FR" sz="240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9387" y="5213042"/>
            <a:ext cx="3169426" cy="61751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507250" y="5257834"/>
            <a:ext cx="1718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(Lie bracket)</a:t>
            </a:r>
            <a:endParaRPr lang="fr-FR" sz="240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625" y="6143442"/>
            <a:ext cx="11458575" cy="54292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52270" y="5763704"/>
            <a:ext cx="3442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Koszul formula defining </a:t>
            </a:r>
            <a:r>
              <a:rPr lang="fr-FR" sz="2400"/>
              <a:t>∇</a:t>
            </a:r>
            <a:r>
              <a:rPr lang="en-US" sz="2400" smtClean="0"/>
              <a:t>:</a:t>
            </a:r>
            <a:endParaRPr lang="fr-FR" sz="2400"/>
          </a:p>
        </p:txBody>
      </p:sp>
    </p:spTree>
    <p:extLst>
      <p:ext uri="{BB962C8B-B14F-4D97-AF65-F5344CB8AC3E}">
        <p14:creationId xmlns:p14="http://schemas.microsoft.com/office/powerpoint/2010/main" val="51970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314"/>
            <a:ext cx="11956026" cy="6725265"/>
          </a:xfrm>
        </p:spPr>
      </p:pic>
    </p:spTree>
    <p:extLst>
      <p:ext uri="{BB962C8B-B14F-4D97-AF65-F5344CB8AC3E}">
        <p14:creationId xmlns:p14="http://schemas.microsoft.com/office/powerpoint/2010/main" val="3564083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177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89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47" y="0"/>
            <a:ext cx="11848053" cy="6664530"/>
          </a:xfrm>
        </p:spPr>
      </p:pic>
    </p:spTree>
    <p:extLst>
      <p:ext uri="{BB962C8B-B14F-4D97-AF65-F5344CB8AC3E}">
        <p14:creationId xmlns:p14="http://schemas.microsoft.com/office/powerpoint/2010/main" val="4202088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3247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0" y="75484"/>
            <a:ext cx="11664516" cy="656129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567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8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302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54" y="-1"/>
            <a:ext cx="11571476" cy="6508955"/>
          </a:xfrm>
        </p:spPr>
      </p:pic>
    </p:spTree>
    <p:extLst>
      <p:ext uri="{BB962C8B-B14F-4D97-AF65-F5344CB8AC3E}">
        <p14:creationId xmlns:p14="http://schemas.microsoft.com/office/powerpoint/2010/main" val="1748148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7" y="252464"/>
            <a:ext cx="11472242" cy="6453136"/>
          </a:xfrm>
        </p:spPr>
      </p:pic>
    </p:spTree>
    <p:extLst>
      <p:ext uri="{BB962C8B-B14F-4D97-AF65-F5344CB8AC3E}">
        <p14:creationId xmlns:p14="http://schemas.microsoft.com/office/powerpoint/2010/main" val="2513247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161</Words>
  <Application>Microsoft Office PowerPoint</Application>
  <PresentationFormat>Widescreen</PresentationFormat>
  <Paragraphs>27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Fundamental theorem of Riemannian geometry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Nielsen</dc:creator>
  <cp:lastModifiedBy>Nielsen</cp:lastModifiedBy>
  <cp:revision>7</cp:revision>
  <dcterms:created xsi:type="dcterms:W3CDTF">2023-06-22T03:27:08Z</dcterms:created>
  <dcterms:modified xsi:type="dcterms:W3CDTF">2023-07-03T08:39:38Z</dcterms:modified>
</cp:coreProperties>
</file>

<file path=docProps/thumbnail.jpeg>
</file>